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1"/>
  </p:notesMasterIdLst>
  <p:sldIdLst>
    <p:sldId id="256" r:id="rId2"/>
    <p:sldId id="257" r:id="rId3"/>
    <p:sldId id="258" r:id="rId4"/>
    <p:sldId id="264" r:id="rId5"/>
    <p:sldId id="259" r:id="rId6"/>
    <p:sldId id="265" r:id="rId7"/>
    <p:sldId id="260" r:id="rId8"/>
    <p:sldId id="261" r:id="rId9"/>
    <p:sldId id="263" r:id="rId10"/>
  </p:sldIdLst>
  <p:sldSz cx="9144000" cy="6858000" type="screen4x3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915"/>
  </p:normalViewPr>
  <p:slideViewPr>
    <p:cSldViewPr snapToGrid="0" snapToObjects="1">
      <p:cViewPr varScale="1">
        <p:scale>
          <a:sx n="118" d="100"/>
          <a:sy n="118" d="100"/>
        </p:scale>
        <p:origin x="148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5110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40080" rtl="0" eaLnBrk="1" latinLnBrk="0" hangingPunct="1">
      <a:defRPr sz="840" kern="1200">
        <a:solidFill>
          <a:schemeClr val="tx1"/>
        </a:solidFill>
        <a:latin typeface="+mn-lt"/>
        <a:ea typeface="+mn-ea"/>
        <a:cs typeface="+mn-cs"/>
      </a:defRPr>
    </a:lvl1pPr>
    <a:lvl2pPr marL="320040" algn="l" defTabSz="640080" rtl="0" eaLnBrk="1" latinLnBrk="0" hangingPunct="1">
      <a:defRPr sz="840" kern="1200">
        <a:solidFill>
          <a:schemeClr val="tx1"/>
        </a:solidFill>
        <a:latin typeface="+mn-lt"/>
        <a:ea typeface="+mn-ea"/>
        <a:cs typeface="+mn-cs"/>
      </a:defRPr>
    </a:lvl2pPr>
    <a:lvl3pPr marL="640080" algn="l" defTabSz="640080" rtl="0" eaLnBrk="1" latinLnBrk="0" hangingPunct="1">
      <a:defRPr sz="840" kern="1200">
        <a:solidFill>
          <a:schemeClr val="tx1"/>
        </a:solidFill>
        <a:latin typeface="+mn-lt"/>
        <a:ea typeface="+mn-ea"/>
        <a:cs typeface="+mn-cs"/>
      </a:defRPr>
    </a:lvl3pPr>
    <a:lvl4pPr marL="960120" algn="l" defTabSz="640080" rtl="0" eaLnBrk="1" latinLnBrk="0" hangingPunct="1">
      <a:defRPr sz="840" kern="1200">
        <a:solidFill>
          <a:schemeClr val="tx1"/>
        </a:solidFill>
        <a:latin typeface="+mn-lt"/>
        <a:ea typeface="+mn-ea"/>
        <a:cs typeface="+mn-cs"/>
      </a:defRPr>
    </a:lvl4pPr>
    <a:lvl5pPr marL="1280160" algn="l" defTabSz="640080" rtl="0" eaLnBrk="1" latinLnBrk="0" hangingPunct="1">
      <a:defRPr sz="840" kern="1200">
        <a:solidFill>
          <a:schemeClr val="tx1"/>
        </a:solidFill>
        <a:latin typeface="+mn-lt"/>
        <a:ea typeface="+mn-ea"/>
        <a:cs typeface="+mn-cs"/>
      </a:defRPr>
    </a:lvl5pPr>
    <a:lvl6pPr marL="1600200" algn="l" defTabSz="640080" rtl="0" eaLnBrk="1" latinLnBrk="0" hangingPunct="1">
      <a:defRPr sz="840" kern="1200">
        <a:solidFill>
          <a:schemeClr val="tx1"/>
        </a:solidFill>
        <a:latin typeface="+mn-lt"/>
        <a:ea typeface="+mn-ea"/>
        <a:cs typeface="+mn-cs"/>
      </a:defRPr>
    </a:lvl6pPr>
    <a:lvl7pPr marL="1920240" algn="l" defTabSz="640080" rtl="0" eaLnBrk="1" latinLnBrk="0" hangingPunct="1">
      <a:defRPr sz="840" kern="1200">
        <a:solidFill>
          <a:schemeClr val="tx1"/>
        </a:solidFill>
        <a:latin typeface="+mn-lt"/>
        <a:ea typeface="+mn-ea"/>
        <a:cs typeface="+mn-cs"/>
      </a:defRPr>
    </a:lvl7pPr>
    <a:lvl8pPr marL="2240280" algn="l" defTabSz="640080" rtl="0" eaLnBrk="1" latinLnBrk="0" hangingPunct="1">
      <a:defRPr sz="840" kern="1200">
        <a:solidFill>
          <a:schemeClr val="tx1"/>
        </a:solidFill>
        <a:latin typeface="+mn-lt"/>
        <a:ea typeface="+mn-ea"/>
        <a:cs typeface="+mn-cs"/>
      </a:defRPr>
    </a:lvl8pPr>
    <a:lvl9pPr marL="2560320" algn="l" defTabSz="640080" rtl="0" eaLnBrk="1" latinLnBrk="0" hangingPunct="1">
      <a:defRPr sz="8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78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8177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0808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5639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4691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6768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10975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40153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88456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70574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8319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0556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36522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72045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365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079026"/>
            <a:ext cx="9144000" cy="51435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3" name="Shape 1"/>
          <p:cNvSpPr/>
          <p:nvPr/>
        </p:nvSpPr>
        <p:spPr>
          <a:xfrm>
            <a:off x="0" y="1079026"/>
            <a:ext cx="9144000" cy="51435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zh-TW" altLang="en-US" sz="788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9763" y="857250"/>
            <a:ext cx="3429000" cy="51435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93390" y="1489238"/>
            <a:ext cx="5310722" cy="16527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5554"/>
              </a:lnSpc>
            </a:pPr>
            <a:r>
              <a:rPr lang="en-US" sz="4443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使用</a:t>
            </a:r>
            <a:r>
              <a:rPr lang="en-US" sz="4443" dirty="0">
                <a:solidFill>
                  <a:srgbClr val="38512F"/>
                </a:solidFill>
                <a:latin typeface="Times New Roman" panose="02020603050405020304" pitchFamily="18" charset="0"/>
                <a:ea typeface="BiauKai" panose="02010601000101010101" pitchFamily="2" charset="-120"/>
                <a:cs typeface="Times New Roman" panose="02020603050405020304" pitchFamily="18" charset="0"/>
              </a:rPr>
              <a:t>AI</a:t>
            </a:r>
            <a:r>
              <a:rPr lang="en-US" sz="4443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解決實際問題</a:t>
            </a:r>
          </a:p>
          <a:p>
            <a:pPr>
              <a:lnSpc>
                <a:spcPts val="5554"/>
              </a:lnSpc>
            </a:pPr>
            <a:r>
              <a:rPr lang="en-US" sz="4443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植物疾病分類</a:t>
            </a:r>
            <a:endParaRPr lang="en-US" sz="4443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429868" y="3360459"/>
            <a:ext cx="4739222" cy="9089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此報告的目的，在於探討如何利用人工智能技術來解決植物疾病分類的問題。這個任務不僅具有重要的實際意義，也是一個富有挑戰性的機器學習問題。</a:t>
            </a:r>
          </a:p>
        </p:txBody>
      </p:sp>
      <p:sp>
        <p:nvSpPr>
          <p:cNvPr id="7" name="Shape 4"/>
          <p:cNvSpPr/>
          <p:nvPr/>
        </p:nvSpPr>
        <p:spPr>
          <a:xfrm>
            <a:off x="651644" y="5227514"/>
            <a:ext cx="278011" cy="278011"/>
          </a:xfrm>
          <a:prstGeom prst="roundRect">
            <a:avLst>
              <a:gd name="adj" fmla="val 2055466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zh-TW" altLang="en-US" sz="788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3" name="Shape 1"/>
          <p:cNvSpPr/>
          <p:nvPr/>
        </p:nvSpPr>
        <p:spPr>
          <a:xfrm>
            <a:off x="0" y="857251"/>
            <a:ext cx="9144000" cy="6452294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zh-TW" altLang="en-US" sz="788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1"/>
            <a:ext cx="9144000" cy="6452294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405706"/>
            <a:ext cx="9144000" cy="6452294"/>
          </a:xfrm>
          <a:prstGeom prst="rect">
            <a:avLst/>
          </a:prstGeom>
          <a:solidFill>
            <a:srgbClr val="FEF5E7">
              <a:alpha val="85000"/>
            </a:srgbClr>
          </a:solidFill>
          <a:ln/>
        </p:spPr>
        <p:txBody>
          <a:bodyPr/>
          <a:lstStyle/>
          <a:p>
            <a:endParaRPr lang="zh-TW" altLang="en-US" sz="788" dirty="0"/>
          </a:p>
        </p:txBody>
      </p:sp>
      <p:sp>
        <p:nvSpPr>
          <p:cNvPr id="6" name="Text 3"/>
          <p:cNvSpPr/>
          <p:nvPr/>
        </p:nvSpPr>
        <p:spPr>
          <a:xfrm>
            <a:off x="214090" y="727348"/>
            <a:ext cx="5907658" cy="5110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024"/>
              </a:lnSpc>
            </a:pPr>
            <a:r>
              <a:rPr lang="en-US" sz="3220" b="1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解決植物疾病分類問題的必要性</a:t>
            </a:r>
            <a:endParaRPr lang="en-US" sz="3220" b="1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303311" y="1850826"/>
            <a:ext cx="390971" cy="390971"/>
          </a:xfrm>
          <a:prstGeom prst="roundRect">
            <a:avLst>
              <a:gd name="adj" fmla="val 13335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8" name="Text 5"/>
          <p:cNvSpPr/>
          <p:nvPr/>
        </p:nvSpPr>
        <p:spPr>
          <a:xfrm>
            <a:off x="454149" y="1892945"/>
            <a:ext cx="89297" cy="306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15"/>
              </a:lnSpc>
            </a:pPr>
            <a:r>
              <a:rPr lang="en-US" sz="1932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1932" dirty="0"/>
          </a:p>
        </p:txBody>
      </p:sp>
      <p:sp>
        <p:nvSpPr>
          <p:cNvPr id="9" name="Text 6"/>
          <p:cNvSpPr/>
          <p:nvPr/>
        </p:nvSpPr>
        <p:spPr>
          <a:xfrm>
            <a:off x="868040" y="1850826"/>
            <a:ext cx="1932980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重要性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303311" y="2405929"/>
            <a:ext cx="3062437" cy="24758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植物疾病嚴重影響農業生產力，每年造成數十億美元的作物損失。</a:t>
            </a:r>
            <a:endParaRPr lang="en-US" altLang="zh-TW" sz="1368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這些疾病威脅到農民和農業企業的收入及生活質量。</a:t>
            </a:r>
            <a:endParaRPr lang="en-US" altLang="zh-TW" sz="1368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大規模疾病爆發會影響整個供應鏈，從農場到餐桌，最終影響消費者。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3323109" y="1850826"/>
            <a:ext cx="390971" cy="390971"/>
          </a:xfrm>
          <a:prstGeom prst="roundRect">
            <a:avLst>
              <a:gd name="adj" fmla="val 13335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12" name="Text 9"/>
          <p:cNvSpPr/>
          <p:nvPr/>
        </p:nvSpPr>
        <p:spPr>
          <a:xfrm>
            <a:off x="3452739" y="1892945"/>
            <a:ext cx="131713" cy="306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15"/>
              </a:lnSpc>
            </a:pPr>
            <a:r>
              <a:rPr lang="en-US" sz="1932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1932" dirty="0"/>
          </a:p>
        </p:txBody>
      </p:sp>
      <p:sp>
        <p:nvSpPr>
          <p:cNvPr id="13" name="Text 10"/>
          <p:cNvSpPr/>
          <p:nvPr/>
        </p:nvSpPr>
        <p:spPr>
          <a:xfrm>
            <a:off x="3887837" y="1850826"/>
            <a:ext cx="1932980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影響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3348364" y="2405929"/>
            <a:ext cx="2447273" cy="4078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早期檢測和準確分類可以及時干預，防止疾病擴散，降低經濟損失。 </a:t>
            </a:r>
            <a:endParaRPr lang="en-US" altLang="zh-TW" sz="1368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準確分類指導農民使用適當的防治措施和農藥，提高治療效果。 </a:t>
            </a:r>
            <a:endParaRPr lang="en-US" altLang="zh-TW" sz="1368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減少疾病損失，提高農業生產力，確保糧食供應穩定，保障食品安全。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5994574" y="1850826"/>
            <a:ext cx="390971" cy="390971"/>
          </a:xfrm>
          <a:prstGeom prst="roundRect">
            <a:avLst>
              <a:gd name="adj" fmla="val 13335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16" name="Text 13"/>
          <p:cNvSpPr/>
          <p:nvPr/>
        </p:nvSpPr>
        <p:spPr>
          <a:xfrm>
            <a:off x="6121748" y="1892945"/>
            <a:ext cx="136624" cy="306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15"/>
              </a:lnSpc>
            </a:pPr>
            <a:r>
              <a:rPr lang="en-US" sz="1932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1932" dirty="0"/>
          </a:p>
        </p:txBody>
      </p:sp>
      <p:sp>
        <p:nvSpPr>
          <p:cNvPr id="17" name="Text 14"/>
          <p:cNvSpPr/>
          <p:nvPr/>
        </p:nvSpPr>
        <p:spPr>
          <a:xfrm>
            <a:off x="6559302" y="1850826"/>
            <a:ext cx="1932980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相關性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5994574" y="2425631"/>
            <a:ext cx="2884826" cy="38239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糧食需求增加，提高農業產量成為重要挑戰。 </a:t>
            </a:r>
            <a:endParaRPr lang="en-US" altLang="zh-TW" sz="1368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傳統疾病檢測耗時且不具可擴展性。 </a:t>
            </a:r>
            <a:endParaRPr lang="en-US" altLang="zh-TW" sz="1368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AI</a:t>
            </a: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技術能自動進行大規模圖像分析和疾病檢測，提高速度和準確度，並隨著數據增加不斷優化。 </a:t>
            </a:r>
            <a:endParaRPr lang="en-US" altLang="zh-TW" sz="1368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高效可擴展的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AI</a:t>
            </a: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解決方案能在全球推廣，幫助農民提高作物健康管理，促進可持續農業發展。 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9144000" cy="69691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4" name="Text 2"/>
          <p:cNvSpPr/>
          <p:nvPr/>
        </p:nvSpPr>
        <p:spPr>
          <a:xfrm>
            <a:off x="163641" y="304949"/>
            <a:ext cx="2330574" cy="5110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024"/>
              </a:lnSpc>
            </a:pPr>
            <a:r>
              <a:rPr lang="en-US" sz="3220" b="1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競爭者分析</a:t>
            </a:r>
            <a:endParaRPr lang="en-US" sz="3220" b="1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5" name="Text 3"/>
          <p:cNvSpPr/>
          <p:nvPr/>
        </p:nvSpPr>
        <p:spPr>
          <a:xfrm>
            <a:off x="449763" y="1368326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現有解決方案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49763" y="1797547"/>
            <a:ext cx="2330574" cy="13029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專家手動檢查: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農民或專家通過</a:t>
            </a:r>
            <a:r>
              <a:rPr lang="en-US" sz="1368" dirty="0" err="1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觀察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植物的葉片、果實等部位來識別疾病，</a:t>
            </a:r>
            <a:r>
              <a:rPr lang="en-US" sz="1368" dirty="0" err="1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依靠經驗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進行疾病診斷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49763" y="3256881"/>
            <a:ext cx="2330574" cy="13029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傳統圖像處理技術: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使用圖像處理算法，如</a:t>
            </a:r>
            <a:r>
              <a:rPr lang="en-US" sz="1368" dirty="0" err="1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邊緣檢測、顏色分割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等來識別植物疾病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8" name="Text 6"/>
          <p:cNvSpPr/>
          <p:nvPr/>
        </p:nvSpPr>
        <p:spPr>
          <a:xfrm>
            <a:off x="449763" y="4716215"/>
            <a:ext cx="2463591" cy="13029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基本機器學習模型: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應用如SVM、KNN等基本機器學習算法進行疾病分類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9" name="Text 7"/>
          <p:cNvSpPr/>
          <p:nvPr/>
        </p:nvSpPr>
        <p:spPr>
          <a:xfrm>
            <a:off x="3209111" y="1368326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優勢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3209111" y="1797547"/>
            <a:ext cx="2330574" cy="612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手動檢查: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</a:t>
            </a:r>
            <a:r>
              <a:rPr lang="en-US" sz="1368" dirty="0" err="1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經驗豐富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的專家可以</a:t>
            </a:r>
            <a:r>
              <a:rPr lang="en-US" sz="1368" dirty="0" err="1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非常準確地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診斷疾病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</a:p>
        </p:txBody>
      </p:sp>
      <p:sp>
        <p:nvSpPr>
          <p:cNvPr id="11" name="Text 9"/>
          <p:cNvSpPr/>
          <p:nvPr/>
        </p:nvSpPr>
        <p:spPr>
          <a:xfrm>
            <a:off x="3209111" y="3256881"/>
            <a:ext cx="2330574" cy="612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圖像處理: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可以</a:t>
            </a:r>
            <a:r>
              <a:rPr lang="en-US" sz="1368" dirty="0" err="1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自動處理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大量圖像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</a:p>
        </p:txBody>
      </p:sp>
      <p:sp>
        <p:nvSpPr>
          <p:cNvPr id="12" name="Text 10"/>
          <p:cNvSpPr/>
          <p:nvPr/>
        </p:nvSpPr>
        <p:spPr>
          <a:xfrm>
            <a:off x="3209111" y="4725240"/>
            <a:ext cx="2626330" cy="9010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基本機器學習模型: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機器學習模型可以學習更多特徵，</a:t>
            </a:r>
            <a:r>
              <a:rPr lang="en-US" sz="1368" dirty="0" err="1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提高分類準確度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</a:p>
        </p:txBody>
      </p:sp>
      <p:sp>
        <p:nvSpPr>
          <p:cNvPr id="13" name="Text 11"/>
          <p:cNvSpPr/>
          <p:nvPr/>
        </p:nvSpPr>
        <p:spPr>
          <a:xfrm>
            <a:off x="5968459" y="1368326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弱點和改進空間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5968458" y="1797547"/>
            <a:ext cx="2570249" cy="13029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手動檢查: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</a:t>
            </a:r>
          </a:p>
          <a:p>
            <a:pPr marL="214313" indent="-214313">
              <a:lnSpc>
                <a:spcPts val="2053"/>
              </a:lnSpc>
              <a:buFont typeface="Arial" panose="020B0604020202020204" pitchFamily="34" charset="0"/>
              <a:buChar char="•"/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需要大量時間和專業知識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</a:p>
          <a:p>
            <a:pPr marL="214313" indent="-214313">
              <a:lnSpc>
                <a:spcPts val="2053"/>
              </a:lnSpc>
              <a:buFont typeface="Arial" panose="020B0604020202020204" pitchFamily="34" charset="0"/>
              <a:buChar char="•"/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無法處理大規模農業生產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</a:p>
          <a:p>
            <a:pPr marL="214313" indent="-214313">
              <a:lnSpc>
                <a:spcPts val="2053"/>
              </a:lnSpc>
              <a:buFont typeface="Arial" panose="020B0604020202020204" pitchFamily="34" charset="0"/>
              <a:buChar char="•"/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在大規模農場，僅靠手動檢查無法及時發現所有病害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5968458" y="3256881"/>
            <a:ext cx="2330574" cy="13029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圖像處理: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</a:t>
            </a:r>
          </a:p>
          <a:p>
            <a:pPr marL="214313" indent="-214313">
              <a:lnSpc>
                <a:spcPts val="2053"/>
              </a:lnSpc>
              <a:buFont typeface="Arial" panose="020B0604020202020204" pitchFamily="34" charset="0"/>
              <a:buChar char="•"/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難以處理複雜背景和不同光照條件下的圖像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</a:p>
          <a:p>
            <a:pPr marL="214313" indent="-214313">
              <a:lnSpc>
                <a:spcPts val="2053"/>
              </a:lnSpc>
              <a:buFont typeface="Arial" panose="020B0604020202020204" pitchFamily="34" charset="0"/>
              <a:buChar char="•"/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陰影和光照的變化嚴重會影響準確度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5968458" y="4716215"/>
            <a:ext cx="2861603" cy="20979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基本機器學習模型: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</a:t>
            </a:r>
          </a:p>
          <a:p>
            <a:pPr marL="214313" indent="-214313">
              <a:lnSpc>
                <a:spcPts val="2053"/>
              </a:lnSpc>
              <a:buFont typeface="Arial" panose="020B0604020202020204" pitchFamily="34" charset="0"/>
              <a:buChar char="•"/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需要手動設計和提取特徵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</a:p>
          <a:p>
            <a:pPr marL="214313" indent="-214313">
              <a:lnSpc>
                <a:spcPts val="2053"/>
              </a:lnSpc>
              <a:buFont typeface="Arial" panose="020B0604020202020204" pitchFamily="34" charset="0"/>
              <a:buChar char="•"/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難以適應不同類型的植物疾病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</a:p>
          <a:p>
            <a:pPr marL="214313" indent="-214313">
              <a:lnSpc>
                <a:spcPts val="2053"/>
              </a:lnSpc>
              <a:buFont typeface="Arial" panose="020B0604020202020204" pitchFamily="34" charset="0"/>
              <a:buChar char="•"/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不同模型時需要不同的設計特徵提取方法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</a:p>
          <a:p>
            <a:pPr marL="214313" indent="-214313">
              <a:lnSpc>
                <a:spcPts val="2053"/>
              </a:lnSpc>
              <a:buFont typeface="Arial" panose="020B0604020202020204" pitchFamily="34" charset="0"/>
              <a:buChar char="•"/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且當面對新的病害類型時，需要重新訓練模型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9144000" cy="69691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4" name="Text 2"/>
          <p:cNvSpPr/>
          <p:nvPr/>
        </p:nvSpPr>
        <p:spPr>
          <a:xfrm>
            <a:off x="163640" y="304949"/>
            <a:ext cx="4586489" cy="5110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024"/>
              </a:lnSpc>
            </a:pPr>
            <a:r>
              <a:rPr lang="zh-TW" altLang="en-US" sz="3220" b="1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我們的方法</a:t>
            </a:r>
            <a:r>
              <a:rPr lang="en-US" altLang="zh-TW" sz="3220" b="1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: </a:t>
            </a:r>
            <a:r>
              <a:rPr lang="en-US" sz="3220" b="1" dirty="0" err="1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ResNet</a:t>
            </a:r>
            <a:r>
              <a:rPr lang="zh-TW" altLang="en-US" sz="3220" b="1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模型</a:t>
            </a:r>
            <a:endParaRPr lang="en-US" sz="3220" b="1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6" name="Text 4"/>
          <p:cNvSpPr/>
          <p:nvPr/>
        </p:nvSpPr>
        <p:spPr>
          <a:xfrm>
            <a:off x="313939" y="2133376"/>
            <a:ext cx="7298144" cy="34585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高準確度</a:t>
            </a:r>
            <a:r>
              <a:rPr lang="en-US" altLang="zh-TW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: </a:t>
            </a:r>
            <a:r>
              <a:rPr lang="en-US" sz="1600" b="1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ResNet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模型通過</a:t>
            </a:r>
            <a:r>
              <a:rPr lang="zh-TW" altLang="en-US" sz="1600" b="1" dirty="0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深度學習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自動提取圖像特徵，能夠處理</a:t>
            </a:r>
            <a:r>
              <a:rPr lang="zh-TW" altLang="en-US" sz="1600" b="1" dirty="0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複雜背景和不同光照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條件下的圖像。 </a:t>
            </a:r>
            <a:endParaRPr lang="en-US" altLang="zh-TW" sz="1600" b="1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可擴展性</a:t>
            </a:r>
            <a:r>
              <a:rPr lang="en-US" altLang="zh-TW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: 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可以在</a:t>
            </a:r>
            <a:r>
              <a:rPr lang="zh-TW" altLang="en-US" sz="1600" b="1" dirty="0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大型數據集上訓練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並應用於</a:t>
            </a:r>
            <a:r>
              <a:rPr lang="zh-TW" altLang="en-US" sz="1600" b="1" dirty="0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不同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的植物和疾病類型。 </a:t>
            </a:r>
            <a:endParaRPr lang="en-US" altLang="zh-TW" sz="1600" b="1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自動化</a:t>
            </a:r>
            <a:r>
              <a:rPr lang="en-US" altLang="zh-TW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: 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從原始圖像到最終分類結果的</a:t>
            </a:r>
            <a:r>
              <a:rPr lang="zh-TW" altLang="en-US" sz="1600" b="1" dirty="0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全流程自動化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，大幅降低人力需求。 </a:t>
            </a:r>
            <a:endParaRPr lang="en-US" altLang="zh-TW" sz="1600" b="1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持續學習</a:t>
            </a:r>
            <a:r>
              <a:rPr lang="en-US" altLang="zh-TW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: 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隨著新數據的加入，</a:t>
            </a:r>
            <a:r>
              <a:rPr lang="zh-TW" altLang="en-US" sz="1600" b="1" dirty="0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不斷優化模型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，提高準確度和泛化能力。 </a:t>
            </a:r>
            <a:endParaRPr lang="en-US" altLang="zh-TW" sz="1600" b="1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實例</a:t>
            </a:r>
            <a:r>
              <a:rPr lang="en-US" altLang="zh-TW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: 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使用預訓練的</a:t>
            </a:r>
            <a:r>
              <a:rPr 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ResNet9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模型進行特徵提取和疾病分類，</a:t>
            </a:r>
            <a:r>
              <a:rPr lang="zh-TW" altLang="en-US" sz="1600" b="1" dirty="0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顯著提高準確度</a:t>
            </a:r>
            <a:r>
              <a:rPr lang="en-US" altLang="zh-TW" sz="1600" b="1" dirty="0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(92%)</a:t>
            </a:r>
            <a:r>
              <a:rPr lang="zh-TW" altLang="en-US" sz="1600" b="1" dirty="0">
                <a:solidFill>
                  <a:srgbClr val="FF000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和效率</a:t>
            </a:r>
            <a:r>
              <a:rPr lang="zh-TW" altLang="en-US" sz="1600" b="1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  <a:endParaRPr lang="en-US" sz="160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9" name="Text 7"/>
          <p:cNvSpPr/>
          <p:nvPr/>
        </p:nvSpPr>
        <p:spPr>
          <a:xfrm>
            <a:off x="281246" y="1504499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3200" dirty="0" err="1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優勢</a:t>
            </a:r>
            <a:endParaRPr lang="en-US" sz="320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9426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4" name="Text 2"/>
          <p:cNvSpPr/>
          <p:nvPr/>
        </p:nvSpPr>
        <p:spPr>
          <a:xfrm>
            <a:off x="651644" y="1994595"/>
            <a:ext cx="4088978" cy="5110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024"/>
              </a:lnSpc>
            </a:pPr>
            <a:r>
              <a:rPr lang="en-US" sz="322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環境設置</a:t>
            </a:r>
            <a:endParaRPr lang="en-US" sz="322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651644" y="2853184"/>
            <a:ext cx="2497708" cy="2010221"/>
          </a:xfrm>
          <a:prstGeom prst="roundRect">
            <a:avLst>
              <a:gd name="adj" fmla="val 2594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6" name="Text 4"/>
          <p:cNvSpPr/>
          <p:nvPr/>
        </p:nvSpPr>
        <p:spPr>
          <a:xfrm>
            <a:off x="825401" y="3026941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軟體需求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7" name="Text 5"/>
          <p:cNvSpPr/>
          <p:nvPr/>
        </p:nvSpPr>
        <p:spPr>
          <a:xfrm>
            <a:off x="825401" y="3386658"/>
            <a:ext cx="2150194" cy="13029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Python及其庫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：</a:t>
            </a:r>
          </a:p>
          <a:p>
            <a:pPr>
              <a:lnSpc>
                <a:spcPts val="2053"/>
              </a:lnSpc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Pytorch、torchvision、flask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</a:p>
          <a:p>
            <a:pPr>
              <a:lnSpc>
                <a:spcPts val="2053"/>
              </a:lnSpc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Jupyter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Notebook：</a:t>
            </a:r>
          </a:p>
          <a:p>
            <a:pPr>
              <a:lnSpc>
                <a:spcPts val="2053"/>
              </a:lnSpc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用於互動開發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3323109" y="2853184"/>
            <a:ext cx="2497708" cy="2010221"/>
          </a:xfrm>
          <a:prstGeom prst="roundRect">
            <a:avLst>
              <a:gd name="adj" fmla="val 2594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9" name="Text 7"/>
          <p:cNvSpPr/>
          <p:nvPr/>
        </p:nvSpPr>
        <p:spPr>
          <a:xfrm>
            <a:off x="3496866" y="3026941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硬體需求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3496866" y="3386658"/>
            <a:ext cx="2391966" cy="10423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GPU 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用於加速訓練</a:t>
            </a:r>
            <a:endParaRPr lang="en-US" sz="1368" dirty="0">
              <a:solidFill>
                <a:srgbClr val="3A3630"/>
              </a:solidFill>
              <a:latin typeface="BiauKai" panose="02010601000101010101" pitchFamily="2" charset="-120"/>
              <a:ea typeface="BiauKai" panose="02010601000101010101" pitchFamily="2" charset="-120"/>
              <a:cs typeface="Source Sans Pro" pitchFamily="34" charset="-120"/>
            </a:endParaRPr>
          </a:p>
          <a:p>
            <a:pPr>
              <a:lnSpc>
                <a:spcPts val="2053"/>
              </a:lnSpc>
            </a:pP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充足的RAM（至少16GB）。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5994574" y="2853184"/>
            <a:ext cx="2497708" cy="2010221"/>
          </a:xfrm>
          <a:prstGeom prst="roundRect">
            <a:avLst>
              <a:gd name="adj" fmla="val 2594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12" name="Text 10"/>
          <p:cNvSpPr/>
          <p:nvPr/>
        </p:nvSpPr>
        <p:spPr>
          <a:xfrm>
            <a:off x="6168331" y="3026941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 err="1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資料集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6168331" y="3386658"/>
            <a:ext cx="2150194" cy="10423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從Kaggle獲取的包含植物及其疾病狀態的數據集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zh-TW" altLang="en-US" sz="800" dirty="0"/>
          </a:p>
        </p:txBody>
      </p:sp>
      <p:sp>
        <p:nvSpPr>
          <p:cNvPr id="4" name="Text 2"/>
          <p:cNvSpPr/>
          <p:nvPr/>
        </p:nvSpPr>
        <p:spPr>
          <a:xfrm>
            <a:off x="603871" y="1582918"/>
            <a:ext cx="4088978" cy="5110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024"/>
              </a:lnSpc>
            </a:pPr>
            <a:r>
              <a:rPr lang="en-US" sz="3220" dirty="0" err="1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資料集</a:t>
            </a:r>
            <a:endParaRPr lang="en-US" sz="322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B45DDBD8-9AC9-BC43-E7A0-E895CA1111AF}"/>
              </a:ext>
            </a:extLst>
          </p:cNvPr>
          <p:cNvSpPr/>
          <p:nvPr/>
        </p:nvSpPr>
        <p:spPr>
          <a:xfrm>
            <a:off x="2226302" y="1076363"/>
            <a:ext cx="6283376" cy="16725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ct val="150000"/>
              </a:lnSpc>
            </a:pPr>
            <a:r>
              <a:rPr lang="zh-TW" altLang="en-US" sz="1400" dirty="0">
                <a:latin typeface="BiauKai" panose="02010601000101010101" pitchFamily="2" charset="-120"/>
                <a:ea typeface="BiauKai" panose="02010601000101010101" pitchFamily="2" charset="-120"/>
              </a:rPr>
              <a:t>此數據集是使用</a:t>
            </a:r>
            <a:r>
              <a:rPr lang="en" altLang="zh-TW" sz="1400" dirty="0" err="1">
                <a:latin typeface="BiauKai" panose="02010601000101010101" pitchFamily="2" charset="-120"/>
                <a:ea typeface="BiauKai" panose="02010601000101010101" pitchFamily="2" charset="-120"/>
              </a:rPr>
              <a:t>PlantVillage</a:t>
            </a:r>
            <a:r>
              <a:rPr lang="zh-TW" altLang="en-US" sz="1400" dirty="0">
                <a:latin typeface="BiauKai" panose="02010601000101010101" pitchFamily="2" charset="-120"/>
                <a:ea typeface="BiauKai" panose="02010601000101010101" pitchFamily="2" charset="-120"/>
              </a:rPr>
              <a:t> 數據集進行離線增強創建的。</a:t>
            </a:r>
            <a:endParaRPr lang="en-US" altLang="zh-TW" sz="1400" dirty="0">
              <a:latin typeface="BiauKai" panose="02010601000101010101" pitchFamily="2" charset="-120"/>
              <a:ea typeface="BiauKai" panose="02010601000101010101" pitchFamily="2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latin typeface="BiauKai" panose="02010601000101010101" pitchFamily="2" charset="-120"/>
                <a:ea typeface="BiauKai" panose="02010601000101010101" pitchFamily="2" charset="-120"/>
              </a:rPr>
              <a:t>此數據集包含大約 </a:t>
            </a:r>
            <a:r>
              <a:rPr lang="en-US" altLang="zh-TW" sz="1400" dirty="0">
                <a:latin typeface="BiauKai" panose="02010601000101010101" pitchFamily="2" charset="-120"/>
                <a:ea typeface="BiauKai" panose="02010601000101010101" pitchFamily="2" charset="-120"/>
              </a:rPr>
              <a:t>87,000</a:t>
            </a:r>
            <a:r>
              <a:rPr lang="zh-TW" altLang="en-US" sz="1400" dirty="0">
                <a:latin typeface="BiauKai" panose="02010601000101010101" pitchFamily="2" charset="-120"/>
                <a:ea typeface="BiauKai" panose="02010601000101010101" pitchFamily="2" charset="-120"/>
              </a:rPr>
              <a:t> 張健康和患病作物葉片的</a:t>
            </a:r>
            <a:r>
              <a:rPr lang="en" altLang="zh-TW" sz="1400" dirty="0">
                <a:latin typeface="BiauKai" panose="02010601000101010101" pitchFamily="2" charset="-120"/>
                <a:ea typeface="BiauKai" panose="02010601000101010101" pitchFamily="2" charset="-120"/>
              </a:rPr>
              <a:t>RGB</a:t>
            </a:r>
            <a:r>
              <a:rPr lang="zh-TW" altLang="en-US" sz="1400" dirty="0">
                <a:latin typeface="BiauKai" panose="02010601000101010101" pitchFamily="2" charset="-120"/>
                <a:ea typeface="BiauKai" panose="02010601000101010101" pitchFamily="2" charset="-120"/>
              </a:rPr>
              <a:t>圖像，分為</a:t>
            </a:r>
            <a:r>
              <a:rPr lang="en-US" altLang="zh-TW" sz="1400" dirty="0">
                <a:latin typeface="BiauKai" panose="02010601000101010101" pitchFamily="2" charset="-120"/>
                <a:ea typeface="BiauKai" panose="02010601000101010101" pitchFamily="2" charset="-120"/>
              </a:rPr>
              <a:t>38</a:t>
            </a:r>
            <a:r>
              <a:rPr lang="zh-TW" altLang="en-US" sz="1400" dirty="0">
                <a:latin typeface="BiauKai" panose="02010601000101010101" pitchFamily="2" charset="-120"/>
                <a:ea typeface="BiauKai" panose="02010601000101010101" pitchFamily="2" charset="-120"/>
              </a:rPr>
              <a:t>個不同的類別。</a:t>
            </a:r>
            <a:endParaRPr lang="en-US" altLang="zh-TW" sz="1400" dirty="0">
              <a:latin typeface="BiauKai" panose="02010601000101010101" pitchFamily="2" charset="-120"/>
              <a:ea typeface="BiauKai" panose="02010601000101010101" pitchFamily="2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latin typeface="BiauKai" panose="02010601000101010101" pitchFamily="2" charset="-120"/>
                <a:ea typeface="BiauKai" panose="02010601000101010101" pitchFamily="2" charset="-120"/>
              </a:rPr>
              <a:t>整個數據集按 </a:t>
            </a:r>
            <a:r>
              <a:rPr lang="en-US" altLang="zh-TW" sz="1400" dirty="0">
                <a:latin typeface="BiauKai" panose="02010601000101010101" pitchFamily="2" charset="-120"/>
                <a:ea typeface="BiauKai" panose="02010601000101010101" pitchFamily="2" charset="-120"/>
              </a:rPr>
              <a:t>4</a:t>
            </a:r>
            <a:r>
              <a:rPr lang="zh-TW" altLang="en-US" sz="1400" dirty="0">
                <a:latin typeface="BiauKai" panose="02010601000101010101" pitchFamily="2" charset="-120"/>
                <a:ea typeface="BiauKai" panose="02010601000101010101" pitchFamily="2" charset="-120"/>
              </a:rPr>
              <a:t>：</a:t>
            </a:r>
            <a:r>
              <a:rPr lang="en-US" altLang="zh-TW" sz="1400" dirty="0">
                <a:latin typeface="BiauKai" panose="02010601000101010101" pitchFamily="2" charset="-120"/>
                <a:ea typeface="BiauKai" panose="02010601000101010101" pitchFamily="2" charset="-120"/>
              </a:rPr>
              <a:t>1</a:t>
            </a:r>
            <a:r>
              <a:rPr lang="zh-TW" altLang="en-US" sz="1400" dirty="0">
                <a:latin typeface="BiauKai" panose="02010601000101010101" pitchFamily="2" charset="-120"/>
                <a:ea typeface="BiauKai" panose="02010601000101010101" pitchFamily="2" charset="-120"/>
              </a:rPr>
              <a:t> 的比例分為訓練集和驗證集。</a:t>
            </a:r>
            <a:endParaRPr lang="en-US" altLang="zh-TW" sz="1400" dirty="0">
              <a:latin typeface="BiauKai" panose="02010601000101010101" pitchFamily="2" charset="-120"/>
              <a:ea typeface="BiauKai" panose="02010601000101010101" pitchFamily="2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400" dirty="0">
                <a:latin typeface="BiauKai" panose="02010601000101010101" pitchFamily="2" charset="-120"/>
                <a:ea typeface="BiauKai" panose="02010601000101010101" pitchFamily="2" charset="-120"/>
              </a:rPr>
              <a:t>並創建了一個包含 </a:t>
            </a:r>
            <a:r>
              <a:rPr lang="en-US" altLang="zh-TW" sz="1400" dirty="0">
                <a:latin typeface="BiauKai" panose="02010601000101010101" pitchFamily="2" charset="-120"/>
                <a:ea typeface="BiauKai" panose="02010601000101010101" pitchFamily="2" charset="-120"/>
              </a:rPr>
              <a:t>33</a:t>
            </a:r>
            <a:r>
              <a:rPr lang="zh-TW" altLang="en-US" sz="1400" dirty="0">
                <a:latin typeface="BiauKai" panose="02010601000101010101" pitchFamily="2" charset="-120"/>
                <a:ea typeface="BiauKai" panose="02010601000101010101" pitchFamily="2" charset="-120"/>
              </a:rPr>
              <a:t> 張測試圖像的測試集，用於驗證預測結果。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EEA1ECD9-AB29-295C-EE5A-42BB82D72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834" y="3231345"/>
            <a:ext cx="3876734" cy="3065324"/>
          </a:xfrm>
          <a:prstGeom prst="rect">
            <a:avLst/>
          </a:prstGeom>
        </p:spPr>
      </p:pic>
      <p:sp>
        <p:nvSpPr>
          <p:cNvPr id="17" name="Text 4">
            <a:extLst>
              <a:ext uri="{FF2B5EF4-FFF2-40B4-BE49-F238E27FC236}">
                <a16:creationId xmlns:a16="http://schemas.microsoft.com/office/drawing/2014/main" id="{B90F2166-AE01-B81E-B381-537E731BD70B}"/>
              </a:ext>
            </a:extLst>
          </p:cNvPr>
          <p:cNvSpPr/>
          <p:nvPr/>
        </p:nvSpPr>
        <p:spPr>
          <a:xfrm>
            <a:off x="1469236" y="2840312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 err="1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訓練集</a:t>
            </a:r>
            <a:r>
              <a:rPr lang="zh-TW" alt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 ＆ 驗證集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12994DA3-E0B4-7F61-BEF2-723F56703A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7352" y="3231345"/>
            <a:ext cx="3876734" cy="3065324"/>
          </a:xfrm>
          <a:prstGeom prst="rect">
            <a:avLst/>
          </a:prstGeom>
        </p:spPr>
      </p:pic>
      <p:sp>
        <p:nvSpPr>
          <p:cNvPr id="19" name="Text 4">
            <a:extLst>
              <a:ext uri="{FF2B5EF4-FFF2-40B4-BE49-F238E27FC236}">
                <a16:creationId xmlns:a16="http://schemas.microsoft.com/office/drawing/2014/main" id="{BFF8AF6C-8DDD-D74D-AB61-445EA62A53F4}"/>
              </a:ext>
            </a:extLst>
          </p:cNvPr>
          <p:cNvSpPr/>
          <p:nvPr/>
        </p:nvSpPr>
        <p:spPr>
          <a:xfrm>
            <a:off x="6371767" y="2864515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zh-TW" alt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</a:rPr>
              <a:t>測試集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27763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637461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4" name="Text 2"/>
          <p:cNvSpPr/>
          <p:nvPr/>
        </p:nvSpPr>
        <p:spPr>
          <a:xfrm>
            <a:off x="651644" y="1335137"/>
            <a:ext cx="4088978" cy="5110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024"/>
              </a:lnSpc>
            </a:pPr>
            <a:r>
              <a:rPr lang="en-US" sz="322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模型訓練</a:t>
            </a:r>
            <a:endParaRPr lang="en-US" sz="322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4561211" y="2193727"/>
            <a:ext cx="21654" cy="3823097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6" name="Shape 4"/>
          <p:cNvSpPr/>
          <p:nvPr/>
        </p:nvSpPr>
        <p:spPr>
          <a:xfrm>
            <a:off x="3768328" y="2573871"/>
            <a:ext cx="608186" cy="21654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7" name="Shape 5"/>
          <p:cNvSpPr/>
          <p:nvPr/>
        </p:nvSpPr>
        <p:spPr>
          <a:xfrm>
            <a:off x="4376515" y="2389213"/>
            <a:ext cx="390971" cy="390971"/>
          </a:xfrm>
          <a:prstGeom prst="roundRect">
            <a:avLst>
              <a:gd name="adj" fmla="val 13335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8" name="Text 6"/>
          <p:cNvSpPr/>
          <p:nvPr/>
        </p:nvSpPr>
        <p:spPr>
          <a:xfrm>
            <a:off x="4527352" y="2431331"/>
            <a:ext cx="89297" cy="306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15"/>
              </a:lnSpc>
            </a:pPr>
            <a:r>
              <a:rPr lang="en-US" sz="1932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1932" dirty="0"/>
          </a:p>
        </p:txBody>
      </p:sp>
      <p:sp>
        <p:nvSpPr>
          <p:cNvPr id="9" name="Text 7"/>
          <p:cNvSpPr/>
          <p:nvPr/>
        </p:nvSpPr>
        <p:spPr>
          <a:xfrm>
            <a:off x="1571774" y="2367483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數據預處理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391768" y="2727201"/>
            <a:ext cx="3224458" cy="5211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053"/>
              </a:lnSpc>
            </a:pP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圖像增強技術（旋轉、翻轉、縮放）。圖像的正規化和重塑。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4767486" y="3442730"/>
            <a:ext cx="608186" cy="21654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12" name="Shape 10"/>
          <p:cNvSpPr/>
          <p:nvPr/>
        </p:nvSpPr>
        <p:spPr>
          <a:xfrm>
            <a:off x="4376515" y="3258071"/>
            <a:ext cx="390971" cy="390971"/>
          </a:xfrm>
          <a:prstGeom prst="roundRect">
            <a:avLst>
              <a:gd name="adj" fmla="val 13335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13" name="Text 11"/>
          <p:cNvSpPr/>
          <p:nvPr/>
        </p:nvSpPr>
        <p:spPr>
          <a:xfrm>
            <a:off x="4506144" y="3300190"/>
            <a:ext cx="131713" cy="306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15"/>
              </a:lnSpc>
            </a:pPr>
            <a:r>
              <a:rPr lang="en-US" sz="1932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1932" dirty="0"/>
          </a:p>
        </p:txBody>
      </p:sp>
      <p:sp>
        <p:nvSpPr>
          <p:cNvPr id="14" name="Text 12"/>
          <p:cNvSpPr/>
          <p:nvPr/>
        </p:nvSpPr>
        <p:spPr>
          <a:xfrm>
            <a:off x="5527775" y="3236342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模型選擇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5527775" y="3596060"/>
            <a:ext cx="2964582" cy="5211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使用ResNet9用於特徵提取和遷移學習。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3768328" y="4224673"/>
            <a:ext cx="608186" cy="21654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17" name="Shape 15"/>
          <p:cNvSpPr/>
          <p:nvPr/>
        </p:nvSpPr>
        <p:spPr>
          <a:xfrm>
            <a:off x="4376515" y="4040014"/>
            <a:ext cx="390971" cy="390971"/>
          </a:xfrm>
          <a:prstGeom prst="roundRect">
            <a:avLst>
              <a:gd name="adj" fmla="val 13335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18" name="Text 16"/>
          <p:cNvSpPr/>
          <p:nvPr/>
        </p:nvSpPr>
        <p:spPr>
          <a:xfrm>
            <a:off x="4503689" y="4082133"/>
            <a:ext cx="136624" cy="306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15"/>
              </a:lnSpc>
            </a:pPr>
            <a:r>
              <a:rPr lang="en-US" sz="1932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1932" dirty="0"/>
          </a:p>
        </p:txBody>
      </p:sp>
      <p:sp>
        <p:nvSpPr>
          <p:cNvPr id="19" name="Text 17"/>
          <p:cNvSpPr/>
          <p:nvPr/>
        </p:nvSpPr>
        <p:spPr>
          <a:xfrm>
            <a:off x="1571774" y="4018285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超參數調整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651644" y="4378003"/>
            <a:ext cx="2964582" cy="2605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2053"/>
              </a:lnSpc>
            </a:pP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學習率、批次大小、訓練輪數。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4767486" y="5006691"/>
            <a:ext cx="608186" cy="21654"/>
          </a:xfrm>
          <a:prstGeom prst="rect">
            <a:avLst/>
          </a:prstGeom>
          <a:solidFill>
            <a:srgbClr val="38512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22" name="Shape 20"/>
          <p:cNvSpPr/>
          <p:nvPr/>
        </p:nvSpPr>
        <p:spPr>
          <a:xfrm>
            <a:off x="4376515" y="4822031"/>
            <a:ext cx="390971" cy="390971"/>
          </a:xfrm>
          <a:prstGeom prst="roundRect">
            <a:avLst>
              <a:gd name="adj" fmla="val 13335"/>
            </a:avLst>
          </a:prstGeom>
          <a:solidFill>
            <a:srgbClr val="F6E9D5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23" name="Text 21"/>
          <p:cNvSpPr/>
          <p:nvPr/>
        </p:nvSpPr>
        <p:spPr>
          <a:xfrm>
            <a:off x="4505474" y="4864150"/>
            <a:ext cx="132978" cy="306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415"/>
              </a:lnSpc>
            </a:pPr>
            <a:r>
              <a:rPr lang="en-US" sz="1932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1932" dirty="0"/>
          </a:p>
        </p:txBody>
      </p:sp>
      <p:sp>
        <p:nvSpPr>
          <p:cNvPr id="24" name="Text 22"/>
          <p:cNvSpPr/>
          <p:nvPr/>
        </p:nvSpPr>
        <p:spPr>
          <a:xfrm>
            <a:off x="5527775" y="4800302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評估指標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5527775" y="5160020"/>
            <a:ext cx="2964582" cy="2605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53"/>
              </a:lnSpc>
            </a:pP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Accuracy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4" name="Text 2"/>
          <p:cNvSpPr/>
          <p:nvPr/>
        </p:nvSpPr>
        <p:spPr>
          <a:xfrm>
            <a:off x="651644" y="2124820"/>
            <a:ext cx="4088978" cy="5110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024"/>
              </a:lnSpc>
            </a:pPr>
            <a:r>
              <a:rPr lang="en-US" sz="322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預測</a:t>
            </a:r>
            <a:endParaRPr lang="en-US" sz="322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44" y="2983409"/>
            <a:ext cx="434429" cy="43442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51644" y="3591595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 err="1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未來實際應用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51644" y="3951313"/>
            <a:ext cx="3789983" cy="7817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將模型部署為網絡服務，讓農民上傳圖像並獲取預測結果。與移動應用集成，用於田間實時疾病檢測。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299" y="2983409"/>
            <a:ext cx="434429" cy="43442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702299" y="3591595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過程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4702299" y="3951313"/>
            <a:ext cx="3790057" cy="2605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53"/>
              </a:lnSpc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圖像輸入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-&gt; 預處理 -&gt; 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訓練模型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-&gt; 預測輸出。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2E4CF"/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3" name="Shape 1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EF5E7"/>
          </a:solidFill>
          <a:ln/>
        </p:spPr>
        <p:txBody>
          <a:bodyPr/>
          <a:lstStyle/>
          <a:p>
            <a:endParaRPr lang="zh-TW" altLang="en-US" sz="788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857250"/>
            <a:ext cx="9144000" cy="5143500"/>
          </a:xfrm>
          <a:prstGeom prst="rect">
            <a:avLst/>
          </a:prstGeom>
          <a:solidFill>
            <a:srgbClr val="FEF5E7">
              <a:alpha val="85000"/>
            </a:srgbClr>
          </a:solidFill>
          <a:ln/>
        </p:spPr>
        <p:txBody>
          <a:bodyPr/>
          <a:lstStyle/>
          <a:p>
            <a:endParaRPr lang="zh-TW" altLang="en-US" sz="788"/>
          </a:p>
        </p:txBody>
      </p:sp>
      <p:sp>
        <p:nvSpPr>
          <p:cNvPr id="6" name="Text 3"/>
          <p:cNvSpPr/>
          <p:nvPr/>
        </p:nvSpPr>
        <p:spPr>
          <a:xfrm>
            <a:off x="651644" y="1777306"/>
            <a:ext cx="4088978" cy="5110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024"/>
              </a:lnSpc>
            </a:pPr>
            <a:r>
              <a:rPr lang="en-US" sz="322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結論與未來工作</a:t>
            </a:r>
            <a:endParaRPr lang="en-US" sz="322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44" y="2549054"/>
            <a:ext cx="3920356" cy="69510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5401" y="3504828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總結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9" name="Text 5"/>
          <p:cNvSpPr/>
          <p:nvPr/>
        </p:nvSpPr>
        <p:spPr>
          <a:xfrm>
            <a:off x="825400" y="3864546"/>
            <a:ext cx="3572843" cy="5211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總結使用AI在植物疾病分類中的重要性和影響。強調所實施模型的有效性。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549054"/>
            <a:ext cx="3920356" cy="69510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745757" y="3504828"/>
            <a:ext cx="2044452" cy="255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13"/>
              </a:lnSpc>
            </a:pPr>
            <a:r>
              <a:rPr lang="en-US" sz="1610" dirty="0">
                <a:solidFill>
                  <a:srgbClr val="38512F"/>
                </a:solidFill>
                <a:latin typeface="BiauKai" panose="02010601000101010101" pitchFamily="2" charset="-120"/>
                <a:ea typeface="BiauKai" panose="02010601000101010101" pitchFamily="2" charset="-120"/>
                <a:cs typeface="Lora" pitchFamily="34" charset="-120"/>
              </a:rPr>
              <a:t>未來工作</a:t>
            </a:r>
            <a:endParaRPr lang="en-US" sz="1610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4745757" y="3864545"/>
            <a:ext cx="3572843" cy="10423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53"/>
              </a:lnSpc>
            </a:pP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探索額外數據源以提高模型的泛化能力。實施使用無人機圖像的實時疾病檢測。研究使用其他先進模型，如</a:t>
            </a:r>
            <a:r>
              <a:rPr lang="zh-TW" alt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</a:t>
            </a:r>
            <a:r>
              <a:rPr lang="en-US" sz="1368" dirty="0" err="1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EfficientNet、Vision</a:t>
            </a:r>
            <a:r>
              <a:rPr lang="en-US" sz="1368" dirty="0">
                <a:solidFill>
                  <a:srgbClr val="3A3630"/>
                </a:solidFill>
                <a:latin typeface="BiauKai" panose="02010601000101010101" pitchFamily="2" charset="-120"/>
                <a:ea typeface="BiauKai" panose="02010601000101010101" pitchFamily="2" charset="-120"/>
                <a:cs typeface="Source Sans Pro" pitchFamily="34" charset="-120"/>
              </a:rPr>
              <a:t> Transformers。</a:t>
            </a:r>
            <a:endParaRPr lang="en-US" sz="1368" dirty="0">
              <a:latin typeface="BiauKai" panose="02010601000101010101" pitchFamily="2" charset="-120"/>
              <a:ea typeface="BiauKai" panose="02010601000101010101" pitchFamily="2" charset="-12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2013 - 2022 主題">
  <a:themeElements>
    <a:clrScheme name="Office 2013 - 2022 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1822</TotalTime>
  <Words>563</Words>
  <Application>Microsoft Macintosh PowerPoint</Application>
  <PresentationFormat>如螢幕大小 (4:3)</PresentationFormat>
  <Paragraphs>99</Paragraphs>
  <Slides>9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6" baseType="lpstr">
      <vt:lpstr>BiauKai</vt:lpstr>
      <vt:lpstr>Arial</vt:lpstr>
      <vt:lpstr>Calibri</vt:lpstr>
      <vt:lpstr>Calibri Light</vt:lpstr>
      <vt:lpstr>Lora</vt:lpstr>
      <vt:lpstr>Times New Roman</vt:lpstr>
      <vt:lpstr>Office 2013 - 2022 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_台哥大_余明昌 T51</cp:lastModifiedBy>
  <cp:revision>7</cp:revision>
  <dcterms:created xsi:type="dcterms:W3CDTF">2024-06-05T11:13:19Z</dcterms:created>
  <dcterms:modified xsi:type="dcterms:W3CDTF">2024-07-19T08:17:47Z</dcterms:modified>
</cp:coreProperties>
</file>